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6FAB61-6E46-41B7-BBE1-FD14117A727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4ED19D-7B24-4E0C-ABB2-49ECD63BCE09}">
      <dgm:prSet phldrT="[Text]"/>
      <dgm:spPr/>
      <dgm:t>
        <a:bodyPr/>
        <a:lstStyle/>
        <a:p>
          <a:r>
            <a:rPr lang="en-US" dirty="0" smtClean="0"/>
            <a:t>General Assembly</a:t>
          </a:r>
          <a:endParaRPr lang="en-US" dirty="0"/>
        </a:p>
      </dgm:t>
    </dgm:pt>
    <dgm:pt modelId="{B46ED84D-F95F-4231-B629-83B16D17E6C1}" type="parTrans" cxnId="{4E3C8CCE-5734-4675-AE02-BFA242FC155B}">
      <dgm:prSet/>
      <dgm:spPr/>
      <dgm:t>
        <a:bodyPr/>
        <a:lstStyle/>
        <a:p>
          <a:endParaRPr lang="en-US"/>
        </a:p>
      </dgm:t>
    </dgm:pt>
    <dgm:pt modelId="{0FCCA9DF-B7E8-40CC-AD59-29ED21D2032F}" type="sibTrans" cxnId="{4E3C8CCE-5734-4675-AE02-BFA242FC155B}">
      <dgm:prSet/>
      <dgm:spPr/>
      <dgm:t>
        <a:bodyPr/>
        <a:lstStyle/>
        <a:p>
          <a:endParaRPr lang="en-US"/>
        </a:p>
      </dgm:t>
    </dgm:pt>
    <dgm:pt modelId="{0D8DE201-B8A0-446C-B2A8-94EF055011AB}">
      <dgm:prSet phldrT="[Text]"/>
      <dgm:spPr/>
      <dgm:t>
        <a:bodyPr/>
        <a:lstStyle/>
        <a:p>
          <a:r>
            <a:rPr lang="en-US" dirty="0" smtClean="0"/>
            <a:t>Economic &amp; Social Council</a:t>
          </a:r>
          <a:endParaRPr lang="en-US" dirty="0"/>
        </a:p>
      </dgm:t>
    </dgm:pt>
    <dgm:pt modelId="{E0294AFE-B792-4208-A9B0-7A7897B7CA0A}" type="parTrans" cxnId="{A3FD40CB-E101-474D-AC37-995EDA8F7ED8}">
      <dgm:prSet/>
      <dgm:spPr/>
      <dgm:t>
        <a:bodyPr/>
        <a:lstStyle/>
        <a:p>
          <a:endParaRPr lang="en-US"/>
        </a:p>
      </dgm:t>
    </dgm:pt>
    <dgm:pt modelId="{CDBAF91E-A9B4-409E-8B06-7D21FB488E49}" type="sibTrans" cxnId="{A3FD40CB-E101-474D-AC37-995EDA8F7ED8}">
      <dgm:prSet/>
      <dgm:spPr/>
      <dgm:t>
        <a:bodyPr/>
        <a:lstStyle/>
        <a:p>
          <a:endParaRPr lang="en-US"/>
        </a:p>
      </dgm:t>
    </dgm:pt>
    <dgm:pt modelId="{73FCE904-8A2E-44C9-A44E-A1F2FF1D6B9F}">
      <dgm:prSet phldrT="[Text]"/>
      <dgm:spPr/>
      <dgm:t>
        <a:bodyPr/>
        <a:lstStyle/>
        <a:p>
          <a:r>
            <a:rPr lang="en-US" dirty="0" smtClean="0"/>
            <a:t>International Court of Justice</a:t>
          </a:r>
          <a:endParaRPr lang="en-US" dirty="0"/>
        </a:p>
      </dgm:t>
    </dgm:pt>
    <dgm:pt modelId="{438708DC-D3DA-409D-9B02-4E75B65B4F48}" type="parTrans" cxnId="{6029CFAD-05D8-4FA5-9E6B-9D32F5A2B09D}">
      <dgm:prSet/>
      <dgm:spPr/>
      <dgm:t>
        <a:bodyPr/>
        <a:lstStyle/>
        <a:p>
          <a:endParaRPr lang="en-US"/>
        </a:p>
      </dgm:t>
    </dgm:pt>
    <dgm:pt modelId="{97456E23-6E6D-4D57-BF65-BD0DE6649891}" type="sibTrans" cxnId="{6029CFAD-05D8-4FA5-9E6B-9D32F5A2B09D}">
      <dgm:prSet/>
      <dgm:spPr/>
      <dgm:t>
        <a:bodyPr/>
        <a:lstStyle/>
        <a:p>
          <a:endParaRPr lang="en-US"/>
        </a:p>
      </dgm:t>
    </dgm:pt>
    <dgm:pt modelId="{E206A95D-3D81-4C44-B2B4-EDDE7D1144AA}">
      <dgm:prSet phldrT="[Text]"/>
      <dgm:spPr/>
      <dgm:t>
        <a:bodyPr/>
        <a:lstStyle/>
        <a:p>
          <a:r>
            <a:rPr lang="en-US" dirty="0" smtClean="0"/>
            <a:t>The Secretariat</a:t>
          </a:r>
          <a:endParaRPr lang="en-US" dirty="0"/>
        </a:p>
      </dgm:t>
    </dgm:pt>
    <dgm:pt modelId="{5F4E20FB-4A1E-455D-A88A-6A74D24AE20D}" type="parTrans" cxnId="{B59F0284-17C5-40AC-92B2-00B329C6A7DE}">
      <dgm:prSet/>
      <dgm:spPr/>
      <dgm:t>
        <a:bodyPr/>
        <a:lstStyle/>
        <a:p>
          <a:endParaRPr lang="en-US"/>
        </a:p>
      </dgm:t>
    </dgm:pt>
    <dgm:pt modelId="{A379F2B9-6DA3-49C5-AF78-0BAA5B37AC89}" type="sibTrans" cxnId="{B59F0284-17C5-40AC-92B2-00B329C6A7DE}">
      <dgm:prSet/>
      <dgm:spPr/>
      <dgm:t>
        <a:bodyPr/>
        <a:lstStyle/>
        <a:p>
          <a:endParaRPr lang="en-US"/>
        </a:p>
      </dgm:t>
    </dgm:pt>
    <dgm:pt modelId="{F35595E4-D517-4B3D-8701-A6643193CFCD}">
      <dgm:prSet phldrT="[Text]"/>
      <dgm:spPr/>
      <dgm:t>
        <a:bodyPr/>
        <a:lstStyle/>
        <a:p>
          <a:r>
            <a:rPr lang="en-US" dirty="0" smtClean="0"/>
            <a:t>Security Council</a:t>
          </a:r>
          <a:endParaRPr lang="en-US" dirty="0"/>
        </a:p>
      </dgm:t>
    </dgm:pt>
    <dgm:pt modelId="{23062C62-8DCB-4CA7-ACF9-7C7D54CB37B0}" type="parTrans" cxnId="{535BCA84-6844-4FC6-B11A-7F2EA4A3A45A}">
      <dgm:prSet/>
      <dgm:spPr/>
      <dgm:t>
        <a:bodyPr/>
        <a:lstStyle/>
        <a:p>
          <a:endParaRPr lang="en-US"/>
        </a:p>
      </dgm:t>
    </dgm:pt>
    <dgm:pt modelId="{93568412-27F3-4AE6-A53B-150BC6B346C5}" type="sibTrans" cxnId="{535BCA84-6844-4FC6-B11A-7F2EA4A3A45A}">
      <dgm:prSet/>
      <dgm:spPr/>
      <dgm:t>
        <a:bodyPr/>
        <a:lstStyle/>
        <a:p>
          <a:endParaRPr lang="en-US"/>
        </a:p>
      </dgm:t>
    </dgm:pt>
    <dgm:pt modelId="{CCC78B2B-EEC7-43CF-BEBF-551C548C5860}" type="pres">
      <dgm:prSet presAssocID="{106FAB61-6E46-41B7-BBE1-FD14117A7278}" presName="Name0" presStyleCnt="0">
        <dgm:presLayoutVars>
          <dgm:dir/>
          <dgm:resizeHandles val="exact"/>
        </dgm:presLayoutVars>
      </dgm:prSet>
      <dgm:spPr/>
    </dgm:pt>
    <dgm:pt modelId="{538276CB-FC06-4518-8F18-EE5BB6C4C00E}" type="pres">
      <dgm:prSet presAssocID="{106FAB61-6E46-41B7-BBE1-FD14117A7278}" presName="cycle" presStyleCnt="0"/>
      <dgm:spPr/>
    </dgm:pt>
    <dgm:pt modelId="{222055EF-EBBB-4DC0-B190-EFD2CC8F0AB3}" type="pres">
      <dgm:prSet presAssocID="{3E4ED19D-7B24-4E0C-ABB2-49ECD63BCE0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6B486-D5AB-4A3B-B4CF-BFA3D073416E}" type="pres">
      <dgm:prSet presAssocID="{0FCCA9DF-B7E8-40CC-AD59-29ED21D2032F}" presName="sibTransFirstNode" presStyleLbl="bgShp" presStyleIdx="0" presStyleCnt="1"/>
      <dgm:spPr/>
    </dgm:pt>
    <dgm:pt modelId="{1EAB5725-FBEB-4D93-A4ED-7633FE67C9E4}" type="pres">
      <dgm:prSet presAssocID="{0D8DE201-B8A0-446C-B2A8-94EF055011AB}" presName="nodeFollowingNodes" presStyleLbl="node1" presStyleIdx="1" presStyleCnt="5">
        <dgm:presLayoutVars>
          <dgm:bulletEnabled val="1"/>
        </dgm:presLayoutVars>
      </dgm:prSet>
      <dgm:spPr/>
    </dgm:pt>
    <dgm:pt modelId="{22740DDA-0206-4CCF-9F2E-6F411B5DC274}" type="pres">
      <dgm:prSet presAssocID="{73FCE904-8A2E-44C9-A44E-A1F2FF1D6B9F}" presName="nodeFollowingNodes" presStyleLbl="node1" presStyleIdx="2" presStyleCnt="5">
        <dgm:presLayoutVars>
          <dgm:bulletEnabled val="1"/>
        </dgm:presLayoutVars>
      </dgm:prSet>
      <dgm:spPr/>
    </dgm:pt>
    <dgm:pt modelId="{130565FB-E11C-41D9-9616-56CC1B0DC153}" type="pres">
      <dgm:prSet presAssocID="{E206A95D-3D81-4C44-B2B4-EDDE7D1144AA}" presName="nodeFollowingNodes" presStyleLbl="node1" presStyleIdx="3" presStyleCnt="5">
        <dgm:presLayoutVars>
          <dgm:bulletEnabled val="1"/>
        </dgm:presLayoutVars>
      </dgm:prSet>
      <dgm:spPr/>
    </dgm:pt>
    <dgm:pt modelId="{E2F49EDD-71C3-4BF7-AE42-340B0CDD2207}" type="pres">
      <dgm:prSet presAssocID="{F35595E4-D517-4B3D-8701-A6643193CFCD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B59F0284-17C5-40AC-92B2-00B329C6A7DE}" srcId="{106FAB61-6E46-41B7-BBE1-FD14117A7278}" destId="{E206A95D-3D81-4C44-B2B4-EDDE7D1144AA}" srcOrd="3" destOrd="0" parTransId="{5F4E20FB-4A1E-455D-A88A-6A74D24AE20D}" sibTransId="{A379F2B9-6DA3-49C5-AF78-0BAA5B37AC89}"/>
    <dgm:cxn modelId="{1333B1A7-2122-4EAA-8897-E023B02A594D}" type="presOf" srcId="{F35595E4-D517-4B3D-8701-A6643193CFCD}" destId="{E2F49EDD-71C3-4BF7-AE42-340B0CDD2207}" srcOrd="0" destOrd="0" presId="urn:microsoft.com/office/officeart/2005/8/layout/cycle3"/>
    <dgm:cxn modelId="{FD71FE08-D453-4EEF-9ABA-F88C5E5D1322}" type="presOf" srcId="{106FAB61-6E46-41B7-BBE1-FD14117A7278}" destId="{CCC78B2B-EEC7-43CF-BEBF-551C548C5860}" srcOrd="0" destOrd="0" presId="urn:microsoft.com/office/officeart/2005/8/layout/cycle3"/>
    <dgm:cxn modelId="{535BCA84-6844-4FC6-B11A-7F2EA4A3A45A}" srcId="{106FAB61-6E46-41B7-BBE1-FD14117A7278}" destId="{F35595E4-D517-4B3D-8701-A6643193CFCD}" srcOrd="4" destOrd="0" parTransId="{23062C62-8DCB-4CA7-ACF9-7C7D54CB37B0}" sibTransId="{93568412-27F3-4AE6-A53B-150BC6B346C5}"/>
    <dgm:cxn modelId="{4E3C8CCE-5734-4675-AE02-BFA242FC155B}" srcId="{106FAB61-6E46-41B7-BBE1-FD14117A7278}" destId="{3E4ED19D-7B24-4E0C-ABB2-49ECD63BCE09}" srcOrd="0" destOrd="0" parTransId="{B46ED84D-F95F-4231-B629-83B16D17E6C1}" sibTransId="{0FCCA9DF-B7E8-40CC-AD59-29ED21D2032F}"/>
    <dgm:cxn modelId="{3CF07A24-3293-4961-80F4-D794FAA0898B}" type="presOf" srcId="{0FCCA9DF-B7E8-40CC-AD59-29ED21D2032F}" destId="{A986B486-D5AB-4A3B-B4CF-BFA3D073416E}" srcOrd="0" destOrd="0" presId="urn:microsoft.com/office/officeart/2005/8/layout/cycle3"/>
    <dgm:cxn modelId="{A3FD40CB-E101-474D-AC37-995EDA8F7ED8}" srcId="{106FAB61-6E46-41B7-BBE1-FD14117A7278}" destId="{0D8DE201-B8A0-446C-B2A8-94EF055011AB}" srcOrd="1" destOrd="0" parTransId="{E0294AFE-B792-4208-A9B0-7A7897B7CA0A}" sibTransId="{CDBAF91E-A9B4-409E-8B06-7D21FB488E49}"/>
    <dgm:cxn modelId="{197C5E30-B989-4409-B2E6-2F0D4EE9AF33}" type="presOf" srcId="{E206A95D-3D81-4C44-B2B4-EDDE7D1144AA}" destId="{130565FB-E11C-41D9-9616-56CC1B0DC153}" srcOrd="0" destOrd="0" presId="urn:microsoft.com/office/officeart/2005/8/layout/cycle3"/>
    <dgm:cxn modelId="{D1D3ED85-1F3C-4FC2-9C4B-F621FAB6A0F9}" type="presOf" srcId="{3E4ED19D-7B24-4E0C-ABB2-49ECD63BCE09}" destId="{222055EF-EBBB-4DC0-B190-EFD2CC8F0AB3}" srcOrd="0" destOrd="0" presId="urn:microsoft.com/office/officeart/2005/8/layout/cycle3"/>
    <dgm:cxn modelId="{BF226AAE-F6A2-4DCD-A3B3-D09506698D8B}" type="presOf" srcId="{73FCE904-8A2E-44C9-A44E-A1F2FF1D6B9F}" destId="{22740DDA-0206-4CCF-9F2E-6F411B5DC274}" srcOrd="0" destOrd="0" presId="urn:microsoft.com/office/officeart/2005/8/layout/cycle3"/>
    <dgm:cxn modelId="{6029CFAD-05D8-4FA5-9E6B-9D32F5A2B09D}" srcId="{106FAB61-6E46-41B7-BBE1-FD14117A7278}" destId="{73FCE904-8A2E-44C9-A44E-A1F2FF1D6B9F}" srcOrd="2" destOrd="0" parTransId="{438708DC-D3DA-409D-9B02-4E75B65B4F48}" sibTransId="{97456E23-6E6D-4D57-BF65-BD0DE6649891}"/>
    <dgm:cxn modelId="{B43E1DD4-53F3-4F47-88D2-6EB70DC82DE7}" type="presOf" srcId="{0D8DE201-B8A0-446C-B2A8-94EF055011AB}" destId="{1EAB5725-FBEB-4D93-A4ED-7633FE67C9E4}" srcOrd="0" destOrd="0" presId="urn:microsoft.com/office/officeart/2005/8/layout/cycle3"/>
    <dgm:cxn modelId="{36B96D22-2271-4324-B4CB-AD4084801FB6}" type="presParOf" srcId="{CCC78B2B-EEC7-43CF-BEBF-551C548C5860}" destId="{538276CB-FC06-4518-8F18-EE5BB6C4C00E}" srcOrd="0" destOrd="0" presId="urn:microsoft.com/office/officeart/2005/8/layout/cycle3"/>
    <dgm:cxn modelId="{6CB6DEB7-7C86-4298-9EB5-8EE6A9B5FF2C}" type="presParOf" srcId="{538276CB-FC06-4518-8F18-EE5BB6C4C00E}" destId="{222055EF-EBBB-4DC0-B190-EFD2CC8F0AB3}" srcOrd="0" destOrd="0" presId="urn:microsoft.com/office/officeart/2005/8/layout/cycle3"/>
    <dgm:cxn modelId="{32F70F0A-08CB-4980-AED5-A928BF58A9A0}" type="presParOf" srcId="{538276CB-FC06-4518-8F18-EE5BB6C4C00E}" destId="{A986B486-D5AB-4A3B-B4CF-BFA3D073416E}" srcOrd="1" destOrd="0" presId="urn:microsoft.com/office/officeart/2005/8/layout/cycle3"/>
    <dgm:cxn modelId="{C2C4D07F-E534-4DEE-89FE-8CDEB2AC8E4B}" type="presParOf" srcId="{538276CB-FC06-4518-8F18-EE5BB6C4C00E}" destId="{1EAB5725-FBEB-4D93-A4ED-7633FE67C9E4}" srcOrd="2" destOrd="0" presId="urn:microsoft.com/office/officeart/2005/8/layout/cycle3"/>
    <dgm:cxn modelId="{3E6929FC-CC80-43B9-9263-81F953F89BAD}" type="presParOf" srcId="{538276CB-FC06-4518-8F18-EE5BB6C4C00E}" destId="{22740DDA-0206-4CCF-9F2E-6F411B5DC274}" srcOrd="3" destOrd="0" presId="urn:microsoft.com/office/officeart/2005/8/layout/cycle3"/>
    <dgm:cxn modelId="{0D3434AF-53D5-4337-9EAC-1BCB28B3DA65}" type="presParOf" srcId="{538276CB-FC06-4518-8F18-EE5BB6C4C00E}" destId="{130565FB-E11C-41D9-9616-56CC1B0DC153}" srcOrd="4" destOrd="0" presId="urn:microsoft.com/office/officeart/2005/8/layout/cycle3"/>
    <dgm:cxn modelId="{8B0EACFF-70BF-4C3B-B9E5-1996B09233ED}" type="presParOf" srcId="{538276CB-FC06-4518-8F18-EE5BB6C4C00E}" destId="{E2F49EDD-71C3-4BF7-AE42-340B0CDD2207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D3E35-1236-4DF5-B633-D6D8F13500B7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2050A-F571-41D8-A803-E9C6BE60B7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UNITED NATIONS ORGANISATION</a:t>
            </a:r>
            <a:endParaRPr lang="en-US" sz="40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Semester 4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Generic Elective</a:t>
            </a:r>
          </a:p>
          <a:p>
            <a:r>
              <a:rPr lang="en-US" err="1" smtClean="0">
                <a:solidFill>
                  <a:schemeClr val="tx2"/>
                </a:solidFill>
              </a:rPr>
              <a:t>P.G</a:t>
            </a:r>
            <a:r>
              <a:rPr lang="en-US" smtClean="0">
                <a:solidFill>
                  <a:schemeClr val="tx2"/>
                </a:solidFill>
              </a:rPr>
              <a:t>. Political </a:t>
            </a:r>
            <a:r>
              <a:rPr lang="en-US" dirty="0" smtClean="0">
                <a:solidFill>
                  <a:schemeClr val="tx2"/>
                </a:solidFill>
              </a:rPr>
              <a:t>Science, P.U.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Shefali</a:t>
            </a:r>
            <a:r>
              <a:rPr lang="en-US" dirty="0" smtClean="0">
                <a:solidFill>
                  <a:schemeClr val="tx2"/>
                </a:solidFill>
              </a:rPr>
              <a:t> Roy</a:t>
            </a:r>
          </a:p>
          <a:p>
            <a:endParaRPr lang="en-US" dirty="0"/>
          </a:p>
        </p:txBody>
      </p:sp>
      <p:pic>
        <p:nvPicPr>
          <p:cNvPr id="1026" name="Picture 2" descr="C:\Users\SHAAKSHI\Downloads\u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599" y="319617"/>
            <a:ext cx="2082637" cy="1966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Economic and social council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coordinates the work of UN’s specialized agencies</a:t>
            </a:r>
          </a:p>
          <a:p>
            <a:r>
              <a:rPr lang="en-US" dirty="0" smtClean="0"/>
              <a:t>It acts like a central forum for discussing international economic and social issues</a:t>
            </a:r>
          </a:p>
          <a:p>
            <a:r>
              <a:rPr lang="en-US" dirty="0" smtClean="0"/>
              <a:t>It consults with academics ,business sector, representatives and with more than2,500 registered non-governmental organizations</a:t>
            </a:r>
          </a:p>
          <a:p>
            <a:r>
              <a:rPr lang="en-US" dirty="0" smtClean="0"/>
              <a:t>It consists 54 member states elected by General Assembly by two third majority for three year term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Specialized agencies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They are autonomous organizations working under United Nations</a:t>
            </a:r>
          </a:p>
          <a:p>
            <a:r>
              <a:rPr lang="en-US" dirty="0" smtClean="0"/>
              <a:t>It is under the coordination of Economic and Social Council</a:t>
            </a:r>
          </a:p>
          <a:p>
            <a:r>
              <a:rPr lang="en-US" dirty="0" smtClean="0"/>
              <a:t>At present UN has total 15 </a:t>
            </a:r>
            <a:r>
              <a:rPr lang="en-US" dirty="0" err="1" smtClean="0"/>
              <a:t>specialised</a:t>
            </a:r>
            <a:r>
              <a:rPr lang="en-US" dirty="0" smtClean="0"/>
              <a:t> agencies: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Food and Agriculture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International </a:t>
            </a:r>
            <a:r>
              <a:rPr lang="en-US" dirty="0" err="1" smtClean="0"/>
              <a:t>labour</a:t>
            </a:r>
            <a:r>
              <a:rPr lang="en-US" dirty="0" smtClean="0"/>
              <a:t>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International Maritime organization           cont….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Specialized agencies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4.International Monetary Fund</a:t>
            </a:r>
          </a:p>
          <a:p>
            <a:pPr>
              <a:buNone/>
            </a:pPr>
            <a:r>
              <a:rPr lang="en-US" dirty="0" smtClean="0"/>
              <a:t>5.World Bank Group</a:t>
            </a:r>
          </a:p>
          <a:p>
            <a:pPr>
              <a:buNone/>
            </a:pPr>
            <a:r>
              <a:rPr lang="en-US" dirty="0" smtClean="0"/>
              <a:t>6.World Health Organization</a:t>
            </a:r>
          </a:p>
          <a:p>
            <a:pPr>
              <a:buNone/>
            </a:pPr>
            <a:r>
              <a:rPr lang="en-US" dirty="0" smtClean="0"/>
              <a:t>7.World Intellectual property Organization</a:t>
            </a:r>
          </a:p>
          <a:p>
            <a:pPr>
              <a:buNone/>
            </a:pPr>
            <a:r>
              <a:rPr lang="en-US" dirty="0" smtClean="0"/>
              <a:t>8.International Tele Communication Union</a:t>
            </a:r>
          </a:p>
          <a:p>
            <a:pPr>
              <a:buNone/>
            </a:pPr>
            <a:r>
              <a:rPr lang="en-US" dirty="0" smtClean="0"/>
              <a:t>9.United Nations Educational, Scientific and Cultural Organization</a:t>
            </a:r>
          </a:p>
          <a:p>
            <a:pPr>
              <a:buNone/>
            </a:pPr>
            <a:r>
              <a:rPr lang="en-US" dirty="0" smtClean="0"/>
              <a:t>10. International Civil Aviation Organization</a:t>
            </a:r>
          </a:p>
          <a:p>
            <a:pPr>
              <a:buNone/>
            </a:pPr>
            <a:r>
              <a:rPr lang="en-US" dirty="0" smtClean="0"/>
              <a:t>11.International Fund for Agricultural Development</a:t>
            </a:r>
          </a:p>
          <a:p>
            <a:pPr>
              <a:buNone/>
            </a:pPr>
            <a:r>
              <a:rPr lang="en-US" dirty="0" smtClean="0"/>
              <a:t>12.Universal Postal Union</a:t>
            </a:r>
          </a:p>
          <a:p>
            <a:pPr>
              <a:buNone/>
            </a:pPr>
            <a:r>
              <a:rPr lang="en-US" dirty="0" smtClean="0"/>
              <a:t>13.United Nations Industrial Development organization</a:t>
            </a:r>
          </a:p>
          <a:p>
            <a:pPr>
              <a:buNone/>
            </a:pPr>
            <a:r>
              <a:rPr lang="en-US" dirty="0" smtClean="0"/>
              <a:t>14.World Meteorological Organization</a:t>
            </a:r>
          </a:p>
          <a:p>
            <a:pPr>
              <a:buNone/>
            </a:pPr>
            <a:r>
              <a:rPr lang="en-US" dirty="0" smtClean="0"/>
              <a:t>15.World Tourism Organization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Related organizations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Nuclear- </a:t>
            </a:r>
            <a:r>
              <a:rPr lang="en-US" dirty="0" smtClean="0"/>
              <a:t>T</a:t>
            </a:r>
            <a:r>
              <a:rPr lang="en-US" dirty="0" smtClean="0"/>
              <a:t>est </a:t>
            </a:r>
            <a:r>
              <a:rPr lang="en-US" dirty="0" smtClean="0"/>
              <a:t>B</a:t>
            </a:r>
            <a:r>
              <a:rPr lang="en-US" dirty="0" smtClean="0"/>
              <a:t>an </a:t>
            </a:r>
            <a:r>
              <a:rPr lang="en-US" dirty="0" smtClean="0"/>
              <a:t>T</a:t>
            </a:r>
            <a:r>
              <a:rPr lang="en-US" dirty="0" smtClean="0"/>
              <a:t>reaty </a:t>
            </a:r>
            <a:r>
              <a:rPr lang="en-US" dirty="0" smtClean="0"/>
              <a:t>O</a:t>
            </a:r>
            <a:r>
              <a:rPr lang="en-US" dirty="0" smtClean="0"/>
              <a:t>rganization </a:t>
            </a:r>
            <a:r>
              <a:rPr lang="en-US" dirty="0" smtClean="0"/>
              <a:t>P</a:t>
            </a:r>
            <a:r>
              <a:rPr lang="en-US" dirty="0" smtClean="0"/>
              <a:t>reparatory Commission</a:t>
            </a:r>
          </a:p>
          <a:p>
            <a:r>
              <a:rPr lang="en-US" dirty="0" smtClean="0"/>
              <a:t>International Atomic </a:t>
            </a:r>
            <a:r>
              <a:rPr lang="en-US" dirty="0" smtClean="0"/>
              <a:t>E</a:t>
            </a:r>
            <a:r>
              <a:rPr lang="en-US" dirty="0" smtClean="0"/>
              <a:t>nergy Agency</a:t>
            </a:r>
          </a:p>
          <a:p>
            <a:r>
              <a:rPr lang="en-US" dirty="0" smtClean="0"/>
              <a:t>International organization for Migration</a:t>
            </a:r>
          </a:p>
          <a:p>
            <a:r>
              <a:rPr lang="en-US" dirty="0" smtClean="0"/>
              <a:t>Organization for Prohibition of Chemical weapons</a:t>
            </a:r>
          </a:p>
          <a:p>
            <a:r>
              <a:rPr lang="en-US" dirty="0" smtClean="0"/>
              <a:t>World Trade Organization</a:t>
            </a:r>
          </a:p>
          <a:p>
            <a:r>
              <a:rPr lang="en-US" dirty="0" smtClean="0"/>
              <a:t>International Trade Centre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International court of justice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the judicial branch of UNO</a:t>
            </a:r>
          </a:p>
          <a:p>
            <a:r>
              <a:rPr lang="en-US" dirty="0" smtClean="0"/>
              <a:t>It is located at the Peace </a:t>
            </a:r>
            <a:r>
              <a:rPr lang="en-US" dirty="0" err="1" smtClean="0"/>
              <a:t>Palace,in</a:t>
            </a:r>
            <a:r>
              <a:rPr lang="en-US" dirty="0" smtClean="0"/>
              <a:t> Hague, Netherlands</a:t>
            </a:r>
          </a:p>
          <a:p>
            <a:r>
              <a:rPr lang="en-US" dirty="0" smtClean="0"/>
              <a:t>It settles legal disputes between states and gives advisory opinions to the UN and its specialized agencies</a:t>
            </a:r>
          </a:p>
          <a:p>
            <a:r>
              <a:rPr lang="en-US" dirty="0" smtClean="0"/>
              <a:t>It has fifteen judges elected for nine year term appointed by General Assembly and Security Council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Critical evaluation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undemocratic in its functioning as it represents the interests of forming nations</a:t>
            </a:r>
          </a:p>
          <a:p>
            <a:r>
              <a:rPr lang="en-US" dirty="0" smtClean="0"/>
              <a:t>All permanent members are nuclear powers and have created exclusive nuclear club</a:t>
            </a:r>
          </a:p>
          <a:p>
            <a:r>
              <a:rPr lang="en-US" dirty="0" smtClean="0"/>
              <a:t>Un has failed to achieve socio economic and development goals</a:t>
            </a:r>
          </a:p>
          <a:p>
            <a:r>
              <a:rPr lang="en-US" dirty="0" smtClean="0"/>
              <a:t>However it has been successful in achieving coordination of activities and setting standards in various fields.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Concluding note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UNO is very contemporary and relevant as it is the only organ which is accepted globally for peace and order.</a:t>
            </a:r>
          </a:p>
          <a:p>
            <a:r>
              <a:rPr lang="en-US" dirty="0" smtClean="0"/>
              <a:t>Third world war cannot happen because nuclear war leads to complete annihilation of universe.</a:t>
            </a:r>
          </a:p>
          <a:p>
            <a:r>
              <a:rPr lang="en-US" dirty="0" smtClean="0"/>
              <a:t> </a:t>
            </a:r>
            <a:r>
              <a:rPr lang="en-US" dirty="0" smtClean="0"/>
              <a:t>Neither victor nor vanquished will enjoy the fruits of war, so UNO is inevitable for survival </a:t>
            </a:r>
            <a:r>
              <a:rPr lang="en-US" smtClean="0"/>
              <a:t>of the humanity.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Introduction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an international organization which was established on 24 October 1945 after World War II</a:t>
            </a:r>
            <a:endParaRPr lang="en-US" dirty="0" smtClean="0"/>
          </a:p>
          <a:p>
            <a:r>
              <a:rPr lang="en-US" dirty="0" smtClean="0"/>
              <a:t>UN Charter was signed on 26 June 1945</a:t>
            </a:r>
          </a:p>
          <a:p>
            <a:r>
              <a:rPr lang="en-US" dirty="0" smtClean="0"/>
              <a:t>At its inception UN had 51 member states</a:t>
            </a:r>
          </a:p>
          <a:p>
            <a:r>
              <a:rPr lang="en-US" dirty="0" smtClean="0"/>
              <a:t>Presently UN has 193 member States</a:t>
            </a:r>
          </a:p>
          <a:p>
            <a:r>
              <a:rPr lang="en-US" dirty="0" smtClean="0"/>
              <a:t>It replaced ineffective League of Nations to maintain world peace and order.</a:t>
            </a:r>
          </a:p>
          <a:p>
            <a:r>
              <a:rPr lang="en-US" dirty="0" smtClean="0"/>
              <a:t>Headquarter is in New York, the United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Objectives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maintain internal peace and security</a:t>
            </a:r>
          </a:p>
          <a:p>
            <a:r>
              <a:rPr lang="en-US" dirty="0" smtClean="0"/>
              <a:t>To promote friendly relations and coordination among nations</a:t>
            </a:r>
          </a:p>
          <a:p>
            <a:r>
              <a:rPr lang="en-US" dirty="0" smtClean="0"/>
              <a:t>To provide humanitarian aid in case of natural disaster, armed conflict etc.,</a:t>
            </a:r>
          </a:p>
          <a:p>
            <a:r>
              <a:rPr lang="en-US" dirty="0" smtClean="0"/>
              <a:t>To safeguard human rights, foster social and economic development, protect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structure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0" y="3810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organs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4770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There was trusteeship council as sixth organ which was suspended in 1994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Membership of UNO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sovereign states can become member of UNO</a:t>
            </a:r>
          </a:p>
          <a:p>
            <a:r>
              <a:rPr lang="en-US" dirty="0" smtClean="0"/>
              <a:t>They must be peace loving states</a:t>
            </a:r>
          </a:p>
          <a:p>
            <a:r>
              <a:rPr lang="en-US" dirty="0" smtClean="0"/>
              <a:t>They have to accept the obligations contained in present charter and are willing to carry out its obligations.</a:t>
            </a:r>
          </a:p>
          <a:p>
            <a:r>
              <a:rPr lang="en-US" dirty="0" smtClean="0"/>
              <a:t>Acceptance decision is taken by General Assembly on the recommendation of the Security Council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General Assembly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General assembly is the main deliberative body of UNO</a:t>
            </a:r>
          </a:p>
          <a:p>
            <a:r>
              <a:rPr lang="en-US" dirty="0" smtClean="0"/>
              <a:t>It is based on the principle of equality and thus all member states have one vote irrespective of their size or power.</a:t>
            </a:r>
          </a:p>
          <a:p>
            <a:r>
              <a:rPr lang="en-US" dirty="0" smtClean="0"/>
              <a:t>Major decisions are taken on the basis of consensus</a:t>
            </a:r>
          </a:p>
          <a:p>
            <a:r>
              <a:rPr lang="en-US" dirty="0" smtClean="0"/>
              <a:t>Some independent states are not its members: Taiwan, Kosovo, Vatican </a:t>
            </a:r>
            <a:r>
              <a:rPr lang="en-US" dirty="0" err="1" smtClean="0"/>
              <a:t>City,Palestine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Security council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r>
              <a:rPr lang="en-US" dirty="0" smtClean="0"/>
              <a:t>It is the strong body for maintaining peace and security among nations</a:t>
            </a:r>
          </a:p>
          <a:p>
            <a:r>
              <a:rPr lang="en-US" dirty="0" smtClean="0"/>
              <a:t>It consists of fifteen member states, five permanent members- USA, Britain, China, France and Russia.</a:t>
            </a:r>
          </a:p>
          <a:p>
            <a:r>
              <a:rPr lang="en-US" dirty="0" smtClean="0"/>
              <a:t>10 non permanent members which are elected for two year term</a:t>
            </a:r>
          </a:p>
          <a:p>
            <a:r>
              <a:rPr lang="en-US" dirty="0" smtClean="0"/>
              <a:t>Non permanent members are chosen from</a:t>
            </a:r>
          </a:p>
          <a:p>
            <a:pPr>
              <a:buNone/>
            </a:pPr>
            <a:r>
              <a:rPr lang="en-US" dirty="0" smtClean="0"/>
              <a:t>								cont….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Security council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non permanent </a:t>
            </a:r>
            <a:r>
              <a:rPr lang="en-US" dirty="0" err="1" smtClean="0"/>
              <a:t>mmembers</a:t>
            </a:r>
            <a:r>
              <a:rPr lang="en-US" dirty="0" smtClean="0"/>
              <a:t> are chosen from regional groups which are as follows:</a:t>
            </a:r>
          </a:p>
          <a:p>
            <a:r>
              <a:rPr lang="en-US" dirty="0" smtClean="0"/>
              <a:t>African groups- 3 members</a:t>
            </a:r>
          </a:p>
          <a:p>
            <a:r>
              <a:rPr lang="en-US" dirty="0" smtClean="0"/>
              <a:t>Asia pacific groups -2 members</a:t>
            </a:r>
          </a:p>
          <a:p>
            <a:r>
              <a:rPr lang="en-US" dirty="0" smtClean="0"/>
              <a:t>Eastern </a:t>
            </a:r>
            <a:r>
              <a:rPr lang="en-US" dirty="0" smtClean="0"/>
              <a:t>E</a:t>
            </a:r>
            <a:r>
              <a:rPr lang="en-US" dirty="0" smtClean="0"/>
              <a:t>urope group including Russia-1 member</a:t>
            </a:r>
          </a:p>
          <a:p>
            <a:r>
              <a:rPr lang="en-US" dirty="0" smtClean="0"/>
              <a:t>Latin American and Caribbean group -2 members</a:t>
            </a:r>
          </a:p>
          <a:p>
            <a:r>
              <a:rPr lang="en-US" dirty="0" smtClean="0"/>
              <a:t>Western European, North America, Australia and New Zealand group – 2 members at least one of these must be from western Europe.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itchFamily="82" charset="0"/>
              </a:rPr>
              <a:t>secretariat</a:t>
            </a:r>
            <a:endParaRPr lang="en-US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the administrative body of UN</a:t>
            </a:r>
          </a:p>
          <a:p>
            <a:r>
              <a:rPr lang="en-US" dirty="0" smtClean="0"/>
              <a:t>Its main task is to implement the decisions taken by General </a:t>
            </a:r>
            <a:r>
              <a:rPr lang="en-US" dirty="0" smtClean="0"/>
              <a:t>A</a:t>
            </a:r>
            <a:r>
              <a:rPr lang="en-US" dirty="0" smtClean="0"/>
              <a:t>ssembly, Security </a:t>
            </a:r>
            <a:r>
              <a:rPr lang="en-US" dirty="0" smtClean="0"/>
              <a:t>C</a:t>
            </a:r>
            <a:r>
              <a:rPr lang="en-US" dirty="0" smtClean="0"/>
              <a:t>ouncil and Economic and Social Council</a:t>
            </a:r>
          </a:p>
          <a:p>
            <a:r>
              <a:rPr lang="en-US" dirty="0" smtClean="0"/>
              <a:t>It can introduce new ideas and take initiatives</a:t>
            </a:r>
          </a:p>
          <a:p>
            <a:r>
              <a:rPr lang="en-US" dirty="0" smtClean="0"/>
              <a:t>It administers operations of deliberative bodies of UN and conducts surveys and research</a:t>
            </a:r>
          </a:p>
          <a:p>
            <a:r>
              <a:rPr lang="en-US" dirty="0" smtClean="0"/>
              <a:t>It communicates with non state actors such as media, civil society for publishing all treaties and international agreements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789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UNITED NATIONS ORGANISATION</vt:lpstr>
      <vt:lpstr>Introduction</vt:lpstr>
      <vt:lpstr>Objectives</vt:lpstr>
      <vt:lpstr>structure</vt:lpstr>
      <vt:lpstr>Membership of UNO</vt:lpstr>
      <vt:lpstr>General Assembly</vt:lpstr>
      <vt:lpstr>Security council</vt:lpstr>
      <vt:lpstr>Security council</vt:lpstr>
      <vt:lpstr>secretariat</vt:lpstr>
      <vt:lpstr>Economic and social council</vt:lpstr>
      <vt:lpstr>Specialized agencies</vt:lpstr>
      <vt:lpstr>Specialized agencies</vt:lpstr>
      <vt:lpstr>Related organizations</vt:lpstr>
      <vt:lpstr>International court of justice</vt:lpstr>
      <vt:lpstr>Critical evaluation</vt:lpstr>
      <vt:lpstr>Concluding note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NATIONS ORGANISATION</dc:title>
  <dc:creator>SHAAKSHI</dc:creator>
  <cp:lastModifiedBy>SHAAKSHI</cp:lastModifiedBy>
  <cp:revision>14</cp:revision>
  <dcterms:created xsi:type="dcterms:W3CDTF">2020-04-11T14:22:38Z</dcterms:created>
  <dcterms:modified xsi:type="dcterms:W3CDTF">2020-04-13T08:42:16Z</dcterms:modified>
</cp:coreProperties>
</file>